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90" d="100"/>
          <a:sy n="90" d="100"/>
        </p:scale>
        <p:origin x="120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27-Apr-21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26/04/2021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IT_chamber_dual_electrodes_1volt">
            <a:hlinkClick r:id="" action="ppaction://media"/>
            <a:extLst>
              <a:ext uri="{FF2B5EF4-FFF2-40B4-BE49-F238E27FC236}">
                <a16:creationId xmlns:a16="http://schemas.microsoft.com/office/drawing/2014/main" id="{E9776774-1F74-4120-A680-BAD7416C9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1216198" y="1055110"/>
            <a:ext cx="9759603" cy="5498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81DCC-CC76-4A2A-A98F-577770518E17}"/>
              </a:ext>
            </a:extLst>
          </p:cNvPr>
          <p:cNvSpPr txBox="1"/>
          <p:nvPr/>
        </p:nvSpPr>
        <p:spPr>
          <a:xfrm>
            <a:off x="488875" y="2070432"/>
            <a:ext cx="129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Voltages</a:t>
            </a:r>
            <a:endParaRPr lang="en-GB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55E99A1-E67D-47F8-9BB5-69F2DBB25866}"/>
              </a:ext>
            </a:extLst>
          </p:cNvPr>
          <p:cNvSpPr/>
          <p:nvPr/>
        </p:nvSpPr>
        <p:spPr>
          <a:xfrm>
            <a:off x="1670957" y="2382993"/>
            <a:ext cx="653143" cy="4616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C5C39-521F-4BA2-A143-0AFCA1FDD76E}"/>
              </a:ext>
            </a:extLst>
          </p:cNvPr>
          <p:cNvSpPr txBox="1"/>
          <p:nvPr/>
        </p:nvSpPr>
        <p:spPr>
          <a:xfrm>
            <a:off x="2748644" y="3618713"/>
            <a:ext cx="214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Time on x-axis</a:t>
            </a:r>
            <a:endParaRPr lang="en-GB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D6D9C8-7364-4853-A27A-9D404E38B475}"/>
              </a:ext>
            </a:extLst>
          </p:cNvPr>
          <p:cNvSpPr/>
          <p:nvPr/>
        </p:nvSpPr>
        <p:spPr>
          <a:xfrm rot="15608575">
            <a:off x="3256235" y="3217019"/>
            <a:ext cx="492143" cy="4616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188277" y="429986"/>
            <a:ext cx="381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EIT two electrode pairs test</a:t>
            </a:r>
            <a:endParaRPr lang="en-GB" sz="2400" b="1" dirty="0">
              <a:latin typeface="+mj-lt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A51D9C3-D417-4C4B-9B00-F818EA7268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0" t="12681" r="22662" b="8970"/>
          <a:stretch/>
        </p:blipFill>
        <p:spPr>
          <a:xfrm>
            <a:off x="8306359" y="1231064"/>
            <a:ext cx="2503715" cy="2387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EB6A89-04C7-40B0-B855-940B2A746298}"/>
              </a:ext>
            </a:extLst>
          </p:cNvPr>
          <p:cNvSpPr txBox="1"/>
          <p:nvPr/>
        </p:nvSpPr>
        <p:spPr>
          <a:xfrm>
            <a:off x="9120587" y="2894007"/>
            <a:ext cx="214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+mj-lt"/>
              </a:rPr>
              <a:t>A0</a:t>
            </a:r>
            <a:endParaRPr lang="en-GB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27B09-AF69-4DD5-8C9E-05FA08AEF4C4}"/>
              </a:ext>
            </a:extLst>
          </p:cNvPr>
          <p:cNvSpPr txBox="1"/>
          <p:nvPr/>
        </p:nvSpPr>
        <p:spPr>
          <a:xfrm>
            <a:off x="7924880" y="1918798"/>
            <a:ext cx="214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+mj-lt"/>
              </a:rPr>
              <a:t>A1</a:t>
            </a:r>
            <a:endParaRPr lang="en-GB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8A442-D643-482B-8E40-294D5F7C9DE4}"/>
              </a:ext>
            </a:extLst>
          </p:cNvPr>
          <p:cNvSpPr txBox="1"/>
          <p:nvPr/>
        </p:nvSpPr>
        <p:spPr>
          <a:xfrm>
            <a:off x="9351908" y="3228945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Yellow line</a:t>
            </a:r>
            <a:endParaRPr lang="en-GB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06B94D-EC35-47CD-97F0-EF75EE203B13}"/>
              </a:ext>
            </a:extLst>
          </p:cNvPr>
          <p:cNvSpPr txBox="1"/>
          <p:nvPr/>
        </p:nvSpPr>
        <p:spPr>
          <a:xfrm>
            <a:off x="8306359" y="1670322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 line</a:t>
            </a:r>
            <a:endParaRPr lang="en-GB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79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691617" y="500743"/>
            <a:ext cx="480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Investigations into flexible sealants</a:t>
            </a:r>
            <a:endParaRPr lang="en-GB" sz="24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4240D-C02E-4723-B1A0-07D20212E23F}"/>
              </a:ext>
            </a:extLst>
          </p:cNvPr>
          <p:cNvSpPr txBox="1"/>
          <p:nvPr/>
        </p:nvSpPr>
        <p:spPr>
          <a:xfrm>
            <a:off x="3835586" y="2094154"/>
            <a:ext cx="4601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+mj-lt"/>
              </a:rPr>
              <a:t>XTC-3D </a:t>
            </a:r>
            <a:r>
              <a:rPr lang="en-GB" b="0" dirty="0">
                <a:effectLst/>
                <a:latin typeface="+mj-lt"/>
                <a:sym typeface="Wingdings" panose="05000000000000000000" pitchFamily="2" charset="2"/>
              </a:rPr>
              <a:t> not flexible</a:t>
            </a:r>
            <a:endParaRPr lang="en-GB" b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+mj-lt"/>
              </a:rPr>
              <a:t>Evo-</a:t>
            </a:r>
            <a:r>
              <a:rPr lang="en-GB" b="0" dirty="0" err="1">
                <a:effectLst/>
                <a:latin typeface="+mj-lt"/>
              </a:rPr>
              <a:t>stik</a:t>
            </a:r>
            <a:r>
              <a:rPr lang="en-GB" b="0" dirty="0">
                <a:effectLst/>
                <a:latin typeface="+mj-lt"/>
              </a:rPr>
              <a:t> Flexible </a:t>
            </a:r>
            <a:r>
              <a:rPr lang="en-GB" b="0" i="0" dirty="0">
                <a:effectLst/>
                <a:latin typeface="+mj-lt"/>
              </a:rPr>
              <a:t>Silicone Sealant </a:t>
            </a:r>
            <a:r>
              <a:rPr lang="en-GB" b="0" i="0" dirty="0">
                <a:effectLst/>
                <a:latin typeface="+mj-lt"/>
                <a:sym typeface="Wingdings" panose="05000000000000000000" pitchFamily="2" charset="2"/>
              </a:rPr>
              <a:t> viable</a:t>
            </a:r>
            <a:endParaRPr lang="en-GB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2409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530373" y="533400"/>
            <a:ext cx="513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Investigations into electrode materials</a:t>
            </a:r>
            <a:endParaRPr lang="en-GB" sz="24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4240D-C02E-4723-B1A0-07D20212E23F}"/>
              </a:ext>
            </a:extLst>
          </p:cNvPr>
          <p:cNvSpPr txBox="1"/>
          <p:nvPr/>
        </p:nvSpPr>
        <p:spPr>
          <a:xfrm>
            <a:off x="413655" y="1768929"/>
            <a:ext cx="4365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Silver epoxy</a:t>
            </a:r>
            <a:r>
              <a:rPr lang="en-GB" b="0" dirty="0">
                <a:effectLst/>
                <a:latin typeface="+mj-lt"/>
              </a:rPr>
              <a:t> </a:t>
            </a:r>
            <a:r>
              <a:rPr lang="en-GB" b="0" dirty="0">
                <a:effectLst/>
                <a:latin typeface="+mj-lt"/>
                <a:sym typeface="Wingdings" panose="05000000000000000000" pitchFamily="2" charset="2"/>
              </a:rPr>
              <a:t> flexible? </a:t>
            </a:r>
            <a:r>
              <a:rPr lang="en-GB" dirty="0">
                <a:latin typeface="+mj-lt"/>
                <a:sym typeface="Wingdings" panose="05000000000000000000" pitchFamily="2" charset="2"/>
              </a:rPr>
              <a:t>expensive</a:t>
            </a:r>
            <a:endParaRPr lang="en-GB" b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+mj-lt"/>
                <a:sym typeface="Wingdings" panose="05000000000000000000" pitchFamily="2" charset="2"/>
              </a:rPr>
              <a:t>Other silver-based </a:t>
            </a:r>
            <a:r>
              <a:rPr lang="en-GB" dirty="0">
                <a:latin typeface="+mj-lt"/>
                <a:sym typeface="Wingdings" panose="05000000000000000000" pitchFamily="2" charset="2"/>
              </a:rPr>
              <a:t>material  not flexible</a:t>
            </a:r>
            <a:endParaRPr lang="en-GB" b="0" i="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effectLst/>
              <a:latin typeface="+mj-lt"/>
            </a:endParaRPr>
          </a:p>
        </p:txBody>
      </p:sp>
      <p:pic>
        <p:nvPicPr>
          <p:cNvPr id="4" name="Picture 3" descr="A close-up of a shoe&#10;&#10;Description automatically generated with low confidence">
            <a:extLst>
              <a:ext uri="{FF2B5EF4-FFF2-40B4-BE49-F238E27FC236}">
                <a16:creationId xmlns:a16="http://schemas.microsoft.com/office/drawing/2014/main" id="{B8A98259-08A0-4797-8920-A97B98760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1" y="2105941"/>
            <a:ext cx="5650410" cy="39549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0C43C01-E284-4BF3-A250-A10B4036720E}"/>
              </a:ext>
            </a:extLst>
          </p:cNvPr>
          <p:cNvSpPr/>
          <p:nvPr/>
        </p:nvSpPr>
        <p:spPr>
          <a:xfrm>
            <a:off x="6210300" y="4870147"/>
            <a:ext cx="146957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92F416-3FE6-4FFD-911E-1F7B633F5F01}"/>
              </a:ext>
            </a:extLst>
          </p:cNvPr>
          <p:cNvSpPr/>
          <p:nvPr/>
        </p:nvSpPr>
        <p:spPr>
          <a:xfrm>
            <a:off x="7382933" y="4192814"/>
            <a:ext cx="146957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C02FEF-8C87-4C99-864C-B7E10AA2B977}"/>
              </a:ext>
            </a:extLst>
          </p:cNvPr>
          <p:cNvSpPr/>
          <p:nvPr/>
        </p:nvSpPr>
        <p:spPr>
          <a:xfrm>
            <a:off x="8514670" y="3502780"/>
            <a:ext cx="146957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AB162B-2390-46BB-913B-6A8D97F8019A}"/>
              </a:ext>
            </a:extLst>
          </p:cNvPr>
          <p:cNvSpPr/>
          <p:nvPr/>
        </p:nvSpPr>
        <p:spPr>
          <a:xfrm>
            <a:off x="9685867" y="2825447"/>
            <a:ext cx="146957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D8F6D5-2E32-4D3E-B8D5-47AD63316EA3}"/>
              </a:ext>
            </a:extLst>
          </p:cNvPr>
          <p:cNvSpPr/>
          <p:nvPr/>
        </p:nvSpPr>
        <p:spPr>
          <a:xfrm>
            <a:off x="6841066" y="5174947"/>
            <a:ext cx="146957" cy="1524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D9D03B-ED35-4127-B49D-5AD92D435F81}"/>
              </a:ext>
            </a:extLst>
          </p:cNvPr>
          <p:cNvSpPr/>
          <p:nvPr/>
        </p:nvSpPr>
        <p:spPr>
          <a:xfrm>
            <a:off x="8013699" y="4497614"/>
            <a:ext cx="146957" cy="1524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99DB44-C3A9-438D-900D-7601220A344D}"/>
              </a:ext>
            </a:extLst>
          </p:cNvPr>
          <p:cNvSpPr/>
          <p:nvPr/>
        </p:nvSpPr>
        <p:spPr>
          <a:xfrm>
            <a:off x="9145436" y="3807580"/>
            <a:ext cx="146957" cy="1524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218312-8F83-4453-92C3-9031077A66BA}"/>
              </a:ext>
            </a:extLst>
          </p:cNvPr>
          <p:cNvSpPr/>
          <p:nvPr/>
        </p:nvSpPr>
        <p:spPr>
          <a:xfrm>
            <a:off x="10316633" y="3130247"/>
            <a:ext cx="146957" cy="152400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FF539-B8C1-48B2-B0D6-F544CC186E3D}"/>
              </a:ext>
            </a:extLst>
          </p:cNvPr>
          <p:cNvSpPr txBox="1"/>
          <p:nvPr/>
        </p:nvSpPr>
        <p:spPr>
          <a:xfrm>
            <a:off x="6805384" y="1583868"/>
            <a:ext cx="2710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Electrode placement</a:t>
            </a:r>
            <a:endParaRPr lang="en-GB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32DB3-9C3C-45C5-8A66-5C2FD3C8BA14}"/>
              </a:ext>
            </a:extLst>
          </p:cNvPr>
          <p:cNvSpPr txBox="1"/>
          <p:nvPr/>
        </p:nvSpPr>
        <p:spPr>
          <a:xfrm>
            <a:off x="4119202" y="3959980"/>
            <a:ext cx="2601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New circle arch design</a:t>
            </a:r>
            <a:endParaRPr lang="en-GB" sz="2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BE66A9E-FF22-42DB-BEE8-BEC5716B5E16}"/>
              </a:ext>
            </a:extLst>
          </p:cNvPr>
          <p:cNvSpPr/>
          <p:nvPr/>
        </p:nvSpPr>
        <p:spPr>
          <a:xfrm rot="1646498">
            <a:off x="6117166" y="4473553"/>
            <a:ext cx="907143" cy="2919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76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63</Words>
  <Application>Microsoft Office PowerPoint</Application>
  <PresentationFormat>Widescreen</PresentationFormat>
  <Paragraphs>17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39</cp:revision>
  <dcterms:created xsi:type="dcterms:W3CDTF">2021-03-21T14:20:38Z</dcterms:created>
  <dcterms:modified xsi:type="dcterms:W3CDTF">2021-04-28T11:05:29Z</dcterms:modified>
</cp:coreProperties>
</file>